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86" r:id="rId2"/>
  </p:sldMasterIdLst>
  <p:notesMasterIdLst>
    <p:notesMasterId r:id="rId44"/>
  </p:notesMasterIdLst>
  <p:sldIdLst>
    <p:sldId id="256" r:id="rId3"/>
    <p:sldId id="257" r:id="rId4"/>
    <p:sldId id="262" r:id="rId5"/>
    <p:sldId id="263" r:id="rId6"/>
    <p:sldId id="260" r:id="rId7"/>
    <p:sldId id="258" r:id="rId8"/>
    <p:sldId id="259" r:id="rId9"/>
    <p:sldId id="261" r:id="rId10"/>
    <p:sldId id="296" r:id="rId11"/>
    <p:sldId id="290" r:id="rId12"/>
    <p:sldId id="291" r:id="rId13"/>
    <p:sldId id="292" r:id="rId14"/>
    <p:sldId id="293" r:id="rId15"/>
    <p:sldId id="294" r:id="rId16"/>
    <p:sldId id="295" r:id="rId17"/>
    <p:sldId id="264" r:id="rId18"/>
    <p:sldId id="265" r:id="rId19"/>
    <p:sldId id="266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67" r:id="rId29"/>
    <p:sldId id="268" r:id="rId30"/>
    <p:sldId id="269" r:id="rId31"/>
    <p:sldId id="270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8457" autoAdjust="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6F105-684E-48B2-8C0B-8171BEDB27D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43827-98A8-4221-9492-75E6DFB920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1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功能：</a:t>
            </a:r>
            <a:endParaRPr lang="en-US" altLang="zh-CN" dirty="0"/>
          </a:p>
          <a:p>
            <a:r>
              <a:rPr lang="zh-CN" altLang="en-US" dirty="0"/>
              <a:t>用户名验证</a:t>
            </a:r>
            <a:endParaRPr lang="en-US" altLang="zh-CN" dirty="0"/>
          </a:p>
          <a:p>
            <a:r>
              <a:rPr lang="zh-CN" altLang="en-US" dirty="0"/>
              <a:t>密码验证</a:t>
            </a:r>
            <a:endParaRPr lang="en-US" altLang="zh-CN" dirty="0"/>
          </a:p>
          <a:p>
            <a:r>
              <a:rPr lang="zh-CN" altLang="en-US" dirty="0"/>
              <a:t>验证码功能</a:t>
            </a:r>
            <a:endParaRPr lang="en-US" altLang="zh-CN" dirty="0"/>
          </a:p>
          <a:p>
            <a:r>
              <a:rPr lang="zh-CN" altLang="en-US" dirty="0"/>
              <a:t>弹框提示错误信息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43827-98A8-4221-9492-75E6DFB9203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8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可扩展功能菜单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43827-98A8-4221-9492-75E6DFB9203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2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管理员分为两类权限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43827-98A8-4221-9492-75E6DFB9203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71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功能：</a:t>
            </a:r>
            <a:endParaRPr lang="en-US" altLang="zh-CN" dirty="0"/>
          </a:p>
          <a:p>
            <a:r>
              <a:rPr lang="zh-CN" altLang="en-US" dirty="0"/>
              <a:t>删除商品</a:t>
            </a:r>
            <a:endParaRPr lang="en-US" altLang="zh-CN" dirty="0"/>
          </a:p>
          <a:p>
            <a:r>
              <a:rPr lang="zh-CN" altLang="en-US" dirty="0"/>
              <a:t>商品上架</a:t>
            </a:r>
            <a:endParaRPr lang="en-US" altLang="zh-CN" dirty="0"/>
          </a:p>
          <a:p>
            <a:r>
              <a:rPr lang="zh-CN" altLang="en-US" dirty="0"/>
              <a:t>商品下架</a:t>
            </a:r>
            <a:endParaRPr lang="en-US" altLang="zh-CN" dirty="0"/>
          </a:p>
          <a:p>
            <a:r>
              <a:rPr lang="zh-CN" altLang="en-US" dirty="0"/>
              <a:t>推荐商品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43827-98A8-4221-9492-75E6DFB9203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58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43827-98A8-4221-9492-75E6DFB9203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244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43827-98A8-4221-9492-75E6DFB9203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3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43827-98A8-4221-9492-75E6DFB9203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0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43827-98A8-4221-9492-75E6DFB9203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0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43827-98A8-4221-9492-75E6DFB9203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8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37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98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97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89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745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62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55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646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48342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238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61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781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942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1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4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24B76-93E7-452C-A77C-97873BCEE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629" y="568335"/>
            <a:ext cx="7997372" cy="2860665"/>
          </a:xfrm>
        </p:spPr>
        <p:txBody>
          <a:bodyPr/>
          <a:lstStyle/>
          <a:p>
            <a:pPr algn="l"/>
            <a:r>
              <a:rPr lang="zh-CN" altLang="en-US" dirty="0"/>
              <a:t>校内实训答辩</a:t>
            </a:r>
            <a:br>
              <a:rPr lang="en-US" altLang="zh-CN" dirty="0"/>
            </a:br>
            <a:r>
              <a:rPr lang="en-US" altLang="zh-CN" dirty="0"/>
              <a:t>           ——</a:t>
            </a:r>
            <a:r>
              <a:rPr lang="zh-CN" altLang="en-US" dirty="0"/>
              <a:t>电子商务网站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AA8EC7-9598-4A32-8EF0-CA65B8D6F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组</a:t>
            </a:r>
            <a:endParaRPr lang="en-US" altLang="zh-CN" sz="2400" dirty="0"/>
          </a:p>
          <a:p>
            <a:r>
              <a:rPr lang="zh-CN" altLang="en-US" sz="2400" dirty="0"/>
              <a:t>石明皓 张书培 韦杰伦 付裕</a:t>
            </a:r>
          </a:p>
        </p:txBody>
      </p:sp>
    </p:spTree>
    <p:extLst>
      <p:ext uri="{BB962C8B-B14F-4D97-AF65-F5344CB8AC3E}">
        <p14:creationId xmlns:p14="http://schemas.microsoft.com/office/powerpoint/2010/main" val="377241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33ED5-4CF4-48C5-BD08-2B92CCCF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50" y="711200"/>
            <a:ext cx="106577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0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CA42C8-A535-4F9B-B3AD-432B59EC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12" y="357187"/>
            <a:ext cx="86391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0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307465-4A63-44B1-8AA6-6BA42663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23850"/>
            <a:ext cx="86296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1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377AF2-3BA8-43F2-B522-86790266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60421"/>
            <a:ext cx="8959811" cy="640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25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0C26B3-F7BA-4E40-B661-4788A1D7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12" y="328612"/>
            <a:ext cx="87153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AF2CBE-2E22-4C38-81CE-364AE375C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223"/>
            <a:ext cx="8872537" cy="63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9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>
            <a:extLst>
              <a:ext uri="{FF2B5EF4-FFF2-40B4-BE49-F238E27FC236}">
                <a16:creationId xmlns:a16="http://schemas.microsoft.com/office/drawing/2014/main" id="{DFF62454-A7B9-433E-9117-79A75EB1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一般用户界面部分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59FB1F-F74F-4475-8855-8BD7B4710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张书培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id="{FB8AFC3A-52DE-4515-A379-4BDC3894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5400" dirty="0"/>
              <a:t>电子商务网站前台部分</a:t>
            </a:r>
          </a:p>
        </p:txBody>
      </p:sp>
      <p:sp>
        <p:nvSpPr>
          <p:cNvPr id="3075" name="内容占位符 2">
            <a:extLst>
              <a:ext uri="{FF2B5EF4-FFF2-40B4-BE49-F238E27FC236}">
                <a16:creationId xmlns:a16="http://schemas.microsoft.com/office/drawing/2014/main" id="{4B1DA4DF-9ADB-4FDD-992E-76CBB4C1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altLang="zh-CN" sz="4800" dirty="0"/>
              <a:t>	</a:t>
            </a:r>
            <a:r>
              <a:rPr lang="zh-CN" altLang="en-US" sz="4400" dirty="0"/>
              <a:t>我的任务主要是完成网站一般用户可以见到的页面，比如首页、登录、注册以及购物车。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7FBF9D2D-8F1B-405F-9077-6F23AE1C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800" dirty="0"/>
              <a:t>网站首页</a:t>
            </a:r>
          </a:p>
        </p:txBody>
      </p:sp>
      <p:pic>
        <p:nvPicPr>
          <p:cNvPr id="4099" name="内容占位符 3" descr="1.PNG">
            <a:extLst>
              <a:ext uri="{FF2B5EF4-FFF2-40B4-BE49-F238E27FC236}">
                <a16:creationId xmlns:a16="http://schemas.microsoft.com/office/drawing/2014/main" id="{13803D23-161C-4696-BFF4-73C8976F7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264" y="1722437"/>
            <a:ext cx="8064500" cy="4525963"/>
          </a:xfr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A0C7A937-1F62-4B55-81AA-03F84605EBFB}"/>
              </a:ext>
            </a:extLst>
          </p:cNvPr>
          <p:cNvSpPr/>
          <p:nvPr/>
        </p:nvSpPr>
        <p:spPr>
          <a:xfrm>
            <a:off x="7094764" y="3801836"/>
            <a:ext cx="1214438" cy="17859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A5BE3573-B405-49BB-8BF1-660B4D3D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公告页面</a:t>
            </a:r>
          </a:p>
        </p:txBody>
      </p:sp>
      <p:pic>
        <p:nvPicPr>
          <p:cNvPr id="5123" name="内容占位符 3" descr="13.PNG">
            <a:extLst>
              <a:ext uri="{FF2B5EF4-FFF2-40B4-BE49-F238E27FC236}">
                <a16:creationId xmlns:a16="http://schemas.microsoft.com/office/drawing/2014/main" id="{392A8418-EE7C-4A27-85B5-816E888A2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5373" y="1930400"/>
            <a:ext cx="8229600" cy="1065213"/>
          </a:xfrm>
        </p:spPr>
      </p:pic>
      <p:pic>
        <p:nvPicPr>
          <p:cNvPr id="5" name="图片 4" descr="14.PNG">
            <a:extLst>
              <a:ext uri="{FF2B5EF4-FFF2-40B4-BE49-F238E27FC236}">
                <a16:creationId xmlns:a16="http://schemas.microsoft.com/office/drawing/2014/main" id="{A48C1EC7-CDE7-492B-BF28-CC4F5E4C6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6" y="3684588"/>
            <a:ext cx="8659813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数据库设计部分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A7641A-1B39-4F0C-86A4-F25E19EA9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付裕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3133D238-A155-4288-B9E6-A9CA164C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首页</a:t>
            </a:r>
          </a:p>
        </p:txBody>
      </p:sp>
      <p:pic>
        <p:nvPicPr>
          <p:cNvPr id="6147" name="内容占位符 3" descr="2.PNG">
            <a:extLst>
              <a:ext uri="{FF2B5EF4-FFF2-40B4-BE49-F238E27FC236}">
                <a16:creationId xmlns:a16="http://schemas.microsoft.com/office/drawing/2014/main" id="{A53EEC37-A205-474A-A0FA-09E1A12D5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5202" y="1722437"/>
            <a:ext cx="8178800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1F2D98F0-EEA5-4166-9584-E364FDA8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浏览所有商品</a:t>
            </a:r>
          </a:p>
        </p:txBody>
      </p:sp>
      <p:pic>
        <p:nvPicPr>
          <p:cNvPr id="7171" name="内容占位符 3" descr="3.PNG">
            <a:extLst>
              <a:ext uri="{FF2B5EF4-FFF2-40B4-BE49-F238E27FC236}">
                <a16:creationId xmlns:a16="http://schemas.microsoft.com/office/drawing/2014/main" id="{20850220-BF50-43B8-9A28-B617ACF25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7543" y="1722437"/>
            <a:ext cx="8096250" cy="452596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BAEC34D6-1BAA-4F41-8B44-0B56FFA5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进入一个商品的页面</a:t>
            </a:r>
          </a:p>
        </p:txBody>
      </p:sp>
      <p:pic>
        <p:nvPicPr>
          <p:cNvPr id="8195" name="内容占位符 3" descr="4.PNG">
            <a:extLst>
              <a:ext uri="{FF2B5EF4-FFF2-40B4-BE49-F238E27FC236}">
                <a16:creationId xmlns:a16="http://schemas.microsoft.com/office/drawing/2014/main" id="{E88C7D66-D57F-4A96-8F1A-A0B2F6512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4368" y="1600201"/>
            <a:ext cx="8102600" cy="4525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BB63DB46-A945-4575-8116-64A6E477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进入一个商品的页面</a:t>
            </a:r>
          </a:p>
        </p:txBody>
      </p:sp>
      <p:pic>
        <p:nvPicPr>
          <p:cNvPr id="9219" name="内容占位符 5" descr="5.PNG">
            <a:extLst>
              <a:ext uri="{FF2B5EF4-FFF2-40B4-BE49-F238E27FC236}">
                <a16:creationId xmlns:a16="http://schemas.microsoft.com/office/drawing/2014/main" id="{EB3B1DF0-9DE1-47F1-A6C8-D8B4EC872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7243" y="1585687"/>
            <a:ext cx="7816850" cy="452596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46483EEE-1092-4446-80BF-29DD6345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注册</a:t>
            </a:r>
          </a:p>
        </p:txBody>
      </p:sp>
      <p:pic>
        <p:nvPicPr>
          <p:cNvPr id="10243" name="内容占位符 3" descr="6.PNG">
            <a:extLst>
              <a:ext uri="{FF2B5EF4-FFF2-40B4-BE49-F238E27FC236}">
                <a16:creationId xmlns:a16="http://schemas.microsoft.com/office/drawing/2014/main" id="{AEDCA016-ADD9-418E-A9B0-7A0406660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9862" y="1428751"/>
            <a:ext cx="6551612" cy="4975225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3854E535-E563-4D73-A6BE-FFE67636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登录</a:t>
            </a:r>
          </a:p>
        </p:txBody>
      </p:sp>
      <p:pic>
        <p:nvPicPr>
          <p:cNvPr id="11267" name="内容占位符 3" descr="7.PNG">
            <a:extLst>
              <a:ext uri="{FF2B5EF4-FFF2-40B4-BE49-F238E27FC236}">
                <a16:creationId xmlns:a16="http://schemas.microsoft.com/office/drawing/2014/main" id="{D04671D1-073F-4F40-B321-AD70362D9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0868" y="1776867"/>
            <a:ext cx="8229600" cy="4230687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3E8EB493-C99D-4DF7-A2B8-60DA65F5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添加至购物车</a:t>
            </a:r>
          </a:p>
        </p:txBody>
      </p:sp>
      <p:pic>
        <p:nvPicPr>
          <p:cNvPr id="12291" name="内容占位符 3" descr="8.PNG">
            <a:extLst>
              <a:ext uri="{FF2B5EF4-FFF2-40B4-BE49-F238E27FC236}">
                <a16:creationId xmlns:a16="http://schemas.microsoft.com/office/drawing/2014/main" id="{BDF9949C-BDBF-4E28-B157-7BEE8C221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1230" y="1571172"/>
            <a:ext cx="7508875" cy="452596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C7CA600F-D52E-4ACD-87A6-DA3784EE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结账</a:t>
            </a:r>
          </a:p>
        </p:txBody>
      </p:sp>
      <p:pic>
        <p:nvPicPr>
          <p:cNvPr id="13315" name="内容占位符 3" descr="9.PNG">
            <a:extLst>
              <a:ext uri="{FF2B5EF4-FFF2-40B4-BE49-F238E27FC236}">
                <a16:creationId xmlns:a16="http://schemas.microsoft.com/office/drawing/2014/main" id="{560E5053-9404-43E3-8183-6F1C531D2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1093" y="1523206"/>
            <a:ext cx="7169150" cy="4525963"/>
          </a:xfr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EB935045-467A-424C-A241-4639D8642A90}"/>
              </a:ext>
            </a:extLst>
          </p:cNvPr>
          <p:cNvSpPr/>
          <p:nvPr/>
        </p:nvSpPr>
        <p:spPr>
          <a:xfrm>
            <a:off x="3113316" y="3097441"/>
            <a:ext cx="2428875" cy="1000125"/>
          </a:xfrm>
          <a:prstGeom prst="wedgeRoundRectCallout">
            <a:avLst>
              <a:gd name="adj1" fmla="val -67556"/>
              <a:gd name="adj2" fmla="val -688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还没有收货地址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0467C3D6-C501-46CA-879C-6BCF3F39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添加收货地址</a:t>
            </a:r>
          </a:p>
        </p:txBody>
      </p:sp>
      <p:sp>
        <p:nvSpPr>
          <p:cNvPr id="14339" name="TextBox 4">
            <a:extLst>
              <a:ext uri="{FF2B5EF4-FFF2-40B4-BE49-F238E27FC236}">
                <a16:creationId xmlns:a16="http://schemas.microsoft.com/office/drawing/2014/main" id="{633378E7-C84D-4992-9B07-74553F4AE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8230" y="1560512"/>
            <a:ext cx="471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（这个界面是小组其他成员做的）</a:t>
            </a:r>
          </a:p>
        </p:txBody>
      </p:sp>
      <p:pic>
        <p:nvPicPr>
          <p:cNvPr id="14340" name="内容占位符 6" descr="zsspb.PNG">
            <a:extLst>
              <a:ext uri="{FF2B5EF4-FFF2-40B4-BE49-F238E27FC236}">
                <a16:creationId xmlns:a16="http://schemas.microsoft.com/office/drawing/2014/main" id="{951FA023-CEC5-4E3C-B53A-B6FB2693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0868" y="1930400"/>
            <a:ext cx="8229600" cy="4110037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ABB06DDE-A55E-48EE-A7E3-53F87BF2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结账</a:t>
            </a:r>
          </a:p>
        </p:txBody>
      </p:sp>
      <p:pic>
        <p:nvPicPr>
          <p:cNvPr id="15363" name="内容占位符 3" descr="11.PNG">
            <a:extLst>
              <a:ext uri="{FF2B5EF4-FFF2-40B4-BE49-F238E27FC236}">
                <a16:creationId xmlns:a16="http://schemas.microsoft.com/office/drawing/2014/main" id="{C25EC318-7405-4EC5-9BE8-3F675F4FF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4255" y="1600201"/>
            <a:ext cx="7362825" cy="4525963"/>
          </a:xfr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410C9824-15A6-4BF2-89A2-4D423ADF1A11}"/>
              </a:ext>
            </a:extLst>
          </p:cNvPr>
          <p:cNvSpPr/>
          <p:nvPr/>
        </p:nvSpPr>
        <p:spPr>
          <a:xfrm>
            <a:off x="3295196" y="3242468"/>
            <a:ext cx="2071688" cy="785813"/>
          </a:xfrm>
          <a:prstGeom prst="wedgeRoundRectCallout">
            <a:avLst>
              <a:gd name="adj1" fmla="val -63918"/>
              <a:gd name="adj2" fmla="val -61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选择收货地址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准备工作</a:t>
            </a:r>
            <a:br>
              <a:rPr lang="en-US" altLang="zh-CN" dirty="0"/>
            </a:br>
            <a:r>
              <a:rPr lang="en-US" altLang="zh-CN" dirty="0"/>
              <a:t>                                       </a:t>
            </a:r>
            <a:r>
              <a:rPr lang="en-US" altLang="zh-CN" sz="2200" dirty="0"/>
              <a:t>--</a:t>
            </a:r>
            <a:r>
              <a:rPr lang="zh-CN" altLang="en-US" sz="2200" dirty="0"/>
              <a:t>安装</a:t>
            </a:r>
            <a:r>
              <a:rPr lang="en-US" altLang="zh-CN" sz="2200" dirty="0"/>
              <a:t>sqlserver2014</a:t>
            </a:r>
            <a:endParaRPr lang="zh-CN" altLang="en-US" sz="2200" dirty="0"/>
          </a:p>
        </p:txBody>
      </p:sp>
      <p:pic>
        <p:nvPicPr>
          <p:cNvPr id="6" name="内容占位符 5" descr="捕获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768" y="2006600"/>
            <a:ext cx="6581799" cy="392909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4519210A-EB69-460E-836C-DA951F31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付款</a:t>
            </a:r>
          </a:p>
        </p:txBody>
      </p:sp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2FED80A5-B4EA-4D13-B894-C5037E54D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/>
              <a:t>由于没有实现付款功能，所以之后的收货验货完成订单也没有做</a:t>
            </a:r>
            <a:endParaRPr lang="en-US" altLang="zh-CN"/>
          </a:p>
          <a:p>
            <a:pPr eaLnBrk="1" hangingPunct="1">
              <a:buFontTx/>
              <a:buNone/>
            </a:pPr>
            <a:endParaRPr lang="zh-CN" altLang="en-US"/>
          </a:p>
        </p:txBody>
      </p:sp>
      <p:pic>
        <p:nvPicPr>
          <p:cNvPr id="16388" name="图片 3" descr="12.PNG">
            <a:extLst>
              <a:ext uri="{FF2B5EF4-FFF2-40B4-BE49-F238E27FC236}">
                <a16:creationId xmlns:a16="http://schemas.microsoft.com/office/drawing/2014/main" id="{21A0AB82-3627-4422-81F3-24AD4860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980" y="2801939"/>
            <a:ext cx="49053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BE4381-AF8A-4A3C-BB44-32162FB1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后台管理界面部分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917259-02AC-4E94-B8A1-64E8B3DA8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石明皓</a:t>
            </a:r>
          </a:p>
        </p:txBody>
      </p:sp>
    </p:spTree>
    <p:extLst>
      <p:ext uri="{BB962C8B-B14F-4D97-AF65-F5344CB8AC3E}">
        <p14:creationId xmlns:p14="http://schemas.microsoft.com/office/powerpoint/2010/main" val="1249230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23908-604A-4109-8097-DD3143A5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管理员登录页面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0725B-FEF1-418D-B476-06B8055DA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80DDEF-539F-445E-83CD-3A70BE94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10" y="1414379"/>
            <a:ext cx="6129427" cy="51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94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1F3D0-630A-401F-914E-F7CD568C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后台管理主页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DEDF3-7406-4CAF-AACE-19FC77D1E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2389F-2F21-4932-B5E2-11C572841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58" b="2488"/>
          <a:stretch/>
        </p:blipFill>
        <p:spPr>
          <a:xfrm>
            <a:off x="677334" y="1462506"/>
            <a:ext cx="8065613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91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09E87-EA8F-4397-AE72-74CD9F85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添加管理员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7F1F1-6BDA-4B55-B718-BF2E308B9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84C242-04CB-469B-8076-3D2EB359D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" t="1685" r="552" b="6910"/>
          <a:stretch/>
        </p:blipFill>
        <p:spPr>
          <a:xfrm>
            <a:off x="200025" y="2160589"/>
            <a:ext cx="9744075" cy="20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86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EA965-CABD-4953-9097-9B349CCB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商品清单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49440-BD8D-4723-820E-8BD13F253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7410F-DFCA-4A2F-AB2A-89D1ED1BC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46" r="38671" b="1983"/>
          <a:stretch/>
        </p:blipFill>
        <p:spPr>
          <a:xfrm>
            <a:off x="1029759" y="1270000"/>
            <a:ext cx="7477286" cy="55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18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7F92D-F0F7-44B6-9AC7-8D247298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修改商品详情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03CF97-9FA3-4A3E-9E35-415CCED9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修改商品信息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BAD947-CB7B-4F2B-89CD-A6081F9E9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3" t="19814" r="8271" b="3363"/>
          <a:stretch/>
        </p:blipFill>
        <p:spPr>
          <a:xfrm>
            <a:off x="895350" y="1418099"/>
            <a:ext cx="6715125" cy="52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82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213CD-8624-4504-9636-C5F0F462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管理商品分类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845B8-457E-4898-94A2-76246006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23F4D3-BFFE-4715-8335-35107A384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39" t="17361" r="27949" b="39722"/>
          <a:stretch/>
        </p:blipFill>
        <p:spPr>
          <a:xfrm>
            <a:off x="1828800" y="1676399"/>
            <a:ext cx="4695825" cy="391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41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94E8C-BE11-4C66-99A3-934ED496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添加新商品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C2C88-04FD-44DF-BB08-8C3527C2C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E0E17-9574-49EB-B517-9E17676A4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25" t="19444" r="18692" b="2639"/>
          <a:stretch/>
        </p:blipFill>
        <p:spPr>
          <a:xfrm>
            <a:off x="848784" y="1429212"/>
            <a:ext cx="6616527" cy="53435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1C6EBB-89B3-4CA5-A9BD-927884BCD615}"/>
              </a:ext>
            </a:extLst>
          </p:cNvPr>
          <p:cNvSpPr/>
          <p:nvPr/>
        </p:nvSpPr>
        <p:spPr>
          <a:xfrm>
            <a:off x="4615543" y="414345"/>
            <a:ext cx="4426857" cy="3686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5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E53A6-1709-486F-896C-FE96C500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订单管理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6FA87-76D6-4AD4-BCAB-8D81739AA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5C5EAA-10E8-47A8-99BD-31CF62611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64" r="754" b="31635"/>
          <a:stretch/>
        </p:blipFill>
        <p:spPr>
          <a:xfrm>
            <a:off x="677334" y="1385095"/>
            <a:ext cx="11239752" cy="289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979BFB-F08B-4BCF-A29C-F14106D51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50" t="22906" r="755" b="56020"/>
          <a:stretch/>
        </p:blipFill>
        <p:spPr>
          <a:xfrm>
            <a:off x="2506386" y="3054690"/>
            <a:ext cx="9410700" cy="1320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A3526C-E9E7-48FC-9393-5598C1AC40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70" t="22187" r="936" b="58791"/>
          <a:stretch/>
        </p:blipFill>
        <p:spPr>
          <a:xfrm>
            <a:off x="429936" y="5056189"/>
            <a:ext cx="9410700" cy="119221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6F5C18A1-9119-427D-8C2F-6D75B4F63569}"/>
              </a:ext>
            </a:extLst>
          </p:cNvPr>
          <p:cNvSpPr/>
          <p:nvPr/>
        </p:nvSpPr>
        <p:spPr>
          <a:xfrm rot="8472220">
            <a:off x="9256792" y="4383327"/>
            <a:ext cx="2375437" cy="46117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65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 </a:t>
            </a:r>
            <a:r>
              <a:rPr lang="zh-CN" altLang="en-US" dirty="0"/>
              <a:t>确定表名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表名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</a:t>
                      </a:r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AcceptAddr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收货人地址及联系信息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管理员信息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Bulletin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公告栏信息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下订单时的购买信息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商品类别信息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OrderDetail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订单中所购买产品的详细信息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OrderList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客户购买产品的订单信息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OrderLog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管理员对订单进行操作的信息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产品详细信息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UserAccount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用户账户信息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1DFE6-C549-46BB-9336-04C712DA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dirty="0"/>
              <a:t>网站公告管理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EA5EB3-3543-4404-94DC-97132635F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38D0B-3C5E-4DEF-A0CB-F2E7A9369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1" t="21885" r="1051" b="45745"/>
          <a:stretch/>
        </p:blipFill>
        <p:spPr>
          <a:xfrm>
            <a:off x="677334" y="2072150"/>
            <a:ext cx="9372600" cy="2028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218B66-F768-4997-A456-0F3DD73EB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4" t="21834" r="1187" b="30750"/>
          <a:stretch/>
        </p:blipFill>
        <p:spPr>
          <a:xfrm>
            <a:off x="677334" y="2417433"/>
            <a:ext cx="9372600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DF43E-EA48-4080-80B2-8907973E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网站帮助管理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D4DDA-2F96-4A64-A2A8-0EC01176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D8D378-07DC-4EEB-B62E-682F44444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4" t="22037" r="1556" b="25532"/>
          <a:stretch/>
        </p:blipFill>
        <p:spPr>
          <a:xfrm>
            <a:off x="677334" y="1503362"/>
            <a:ext cx="9305925" cy="32861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45D3EA-3983-4F29-98C9-74511D74B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4" t="22037" r="2144" b="24468"/>
          <a:stretch/>
        </p:blipFill>
        <p:spPr>
          <a:xfrm>
            <a:off x="677334" y="1825625"/>
            <a:ext cx="9239250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Step2 </a:t>
            </a:r>
            <a:r>
              <a:rPr lang="zh-CN" altLang="en-US" dirty="0"/>
              <a:t>确定表中字段</a:t>
            </a:r>
            <a:br>
              <a:rPr lang="en-US" altLang="zh-CN" dirty="0"/>
            </a:br>
            <a:r>
              <a:rPr lang="en-US" altLang="zh-CN" dirty="0"/>
              <a:t>                                                </a:t>
            </a:r>
            <a:r>
              <a:rPr lang="zh-CN" altLang="en-US" sz="2200" dirty="0"/>
              <a:t>以</a:t>
            </a:r>
            <a:r>
              <a:rPr lang="en-US" altLang="zh-CN" sz="2200" dirty="0" err="1"/>
              <a:t>UserAccount</a:t>
            </a:r>
            <a:r>
              <a:rPr lang="zh-CN" altLang="en-US" sz="2200" dirty="0"/>
              <a:t>表为例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7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LoginPassWord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登录密码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NickName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用户昵称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用户类别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用户性别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用户年龄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Country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国家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省份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固定电话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邮件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39784"/>
          </a:xfrm>
        </p:spPr>
        <p:txBody>
          <a:bodyPr/>
          <a:lstStyle/>
          <a:p>
            <a:r>
              <a:rPr lang="en-US" altLang="zh-CN" dirty="0"/>
              <a:t>Step3 </a:t>
            </a:r>
            <a:r>
              <a:rPr lang="zh-CN" altLang="en-US" dirty="0"/>
              <a:t>确定实体关系（</a:t>
            </a:r>
            <a:r>
              <a:rPr lang="en-US" altLang="zh-CN" dirty="0"/>
              <a:t>ER</a:t>
            </a:r>
            <a:r>
              <a:rPr lang="zh-CN" altLang="en-US" dirty="0"/>
              <a:t>图）</a:t>
            </a:r>
          </a:p>
        </p:txBody>
      </p:sp>
      <p:pic>
        <p:nvPicPr>
          <p:cNvPr id="4" name="内容占位符 3" descr="未命名文件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56" y="1071546"/>
            <a:ext cx="5286412" cy="57864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Step4</a:t>
            </a:r>
            <a:r>
              <a:rPr lang="zh-CN" altLang="en-US" dirty="0"/>
              <a:t>将实体、属性和联系转换成关系模式</a:t>
            </a:r>
            <a:br>
              <a:rPr lang="en-US" altLang="zh-CN" dirty="0"/>
            </a:br>
            <a:r>
              <a:rPr lang="en-US" altLang="zh-CN" dirty="0"/>
              <a:t>                                                             </a:t>
            </a:r>
            <a:br>
              <a:rPr lang="en-US" altLang="zh-CN" dirty="0"/>
            </a:br>
            <a:r>
              <a:rPr lang="zh-CN" altLang="en-US" sz="2200" dirty="0"/>
              <a:t>以</a:t>
            </a:r>
            <a:r>
              <a:rPr lang="en-US" altLang="zh-CN" sz="2200" dirty="0" err="1"/>
              <a:t>UserAccount</a:t>
            </a:r>
            <a:r>
              <a:rPr lang="zh-CN" altLang="en-US" sz="2200" dirty="0"/>
              <a:t>表为例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UserAccount</a:t>
            </a:r>
            <a:r>
              <a:rPr lang="en-US" dirty="0"/>
              <a:t> ( </a:t>
            </a:r>
            <a:r>
              <a:rPr lang="en-US" b="1" u="sng" dirty="0"/>
              <a:t>id</a:t>
            </a:r>
            <a:r>
              <a:rPr lang="en-US" dirty="0"/>
              <a:t>, </a:t>
            </a:r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loginPassWord</a:t>
            </a:r>
            <a:r>
              <a:rPr lang="en-US" dirty="0"/>
              <a:t>,…)</a:t>
            </a:r>
          </a:p>
          <a:p>
            <a:endParaRPr lang="en-US" dirty="0"/>
          </a:p>
          <a:p>
            <a:endParaRPr 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85" y="2755214"/>
            <a:ext cx="5715040" cy="32861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2FA46E-E465-420F-85A1-42083D162BCA}"/>
              </a:ext>
            </a:extLst>
          </p:cNvPr>
          <p:cNvSpPr txBox="1"/>
          <p:nvPr/>
        </p:nvSpPr>
        <p:spPr>
          <a:xfrm>
            <a:off x="1027285" y="6248400"/>
            <a:ext cx="38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39784"/>
          </a:xfrm>
        </p:spPr>
        <p:txBody>
          <a:bodyPr/>
          <a:lstStyle/>
          <a:p>
            <a:r>
              <a:rPr lang="zh-CN" altLang="en-US" dirty="0"/>
              <a:t>数据库运行</a:t>
            </a:r>
          </a:p>
        </p:txBody>
      </p:sp>
      <p:pic>
        <p:nvPicPr>
          <p:cNvPr id="6" name="图片 5" descr="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33" y="1358900"/>
            <a:ext cx="7232650" cy="4140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F4ED63-7A59-4474-9C5C-0503BE04193E}"/>
              </a:ext>
            </a:extLst>
          </p:cNvPr>
          <p:cNvSpPr txBox="1"/>
          <p:nvPr/>
        </p:nvSpPr>
        <p:spPr>
          <a:xfrm>
            <a:off x="1527568" y="5803999"/>
            <a:ext cx="35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数据访问方式：数据绑定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12FABB-F171-44B6-ACC7-1D609404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个人信息管理部分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57F0B9-7FD5-4E4F-BFDA-996860554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韦杰伦</a:t>
            </a:r>
          </a:p>
        </p:txBody>
      </p:sp>
    </p:spTree>
    <p:extLst>
      <p:ext uri="{BB962C8B-B14F-4D97-AF65-F5344CB8AC3E}">
        <p14:creationId xmlns:p14="http://schemas.microsoft.com/office/powerpoint/2010/main" val="228524437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1_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</TotalTime>
  <Words>329</Words>
  <Application>Microsoft Office PowerPoint</Application>
  <PresentationFormat>宽屏</PresentationFormat>
  <Paragraphs>128</Paragraphs>
  <Slides>41</Slides>
  <Notes>9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等线</vt:lpstr>
      <vt:lpstr>方正姚体</vt:lpstr>
      <vt:lpstr>华文新魏</vt:lpstr>
      <vt:lpstr>宋体</vt:lpstr>
      <vt:lpstr>Arial</vt:lpstr>
      <vt:lpstr>Trebuchet MS</vt:lpstr>
      <vt:lpstr>Wingdings 3</vt:lpstr>
      <vt:lpstr>平面</vt:lpstr>
      <vt:lpstr>1_平面</vt:lpstr>
      <vt:lpstr>校内实训答辩            ——电子商务网站</vt:lpstr>
      <vt:lpstr>数据库设计部分</vt:lpstr>
      <vt:lpstr>准备工作                                        --安装sqlserver2014</vt:lpstr>
      <vt:lpstr>Step 1 确定表名</vt:lpstr>
      <vt:lpstr>Step2 确定表中字段                                                 以UserAccount表为例</vt:lpstr>
      <vt:lpstr>Step3 确定实体关系（ER图）</vt:lpstr>
      <vt:lpstr>Step4将实体、属性和联系转换成关系模式                                                               以UserAccount表为例</vt:lpstr>
      <vt:lpstr>数据库运行</vt:lpstr>
      <vt:lpstr>个人信息管理部分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一般用户界面部分</vt:lpstr>
      <vt:lpstr>电子商务网站前台部分</vt:lpstr>
      <vt:lpstr>网站首页</vt:lpstr>
      <vt:lpstr>公告页面</vt:lpstr>
      <vt:lpstr>首页</vt:lpstr>
      <vt:lpstr>浏览所有商品</vt:lpstr>
      <vt:lpstr>进入一个商品的页面</vt:lpstr>
      <vt:lpstr>进入一个商品的页面</vt:lpstr>
      <vt:lpstr>注册</vt:lpstr>
      <vt:lpstr>登录</vt:lpstr>
      <vt:lpstr>添加至购物车</vt:lpstr>
      <vt:lpstr>结账</vt:lpstr>
      <vt:lpstr>添加收货地址</vt:lpstr>
      <vt:lpstr>结账</vt:lpstr>
      <vt:lpstr>付款</vt:lpstr>
      <vt:lpstr>后台管理界面部分</vt:lpstr>
      <vt:lpstr>管理员登录页面</vt:lpstr>
      <vt:lpstr>后台管理主页</vt:lpstr>
      <vt:lpstr>添加管理员 </vt:lpstr>
      <vt:lpstr>商品清单</vt:lpstr>
      <vt:lpstr>修改商品详情</vt:lpstr>
      <vt:lpstr>管理商品分类</vt:lpstr>
      <vt:lpstr>添加新商品</vt:lpstr>
      <vt:lpstr>订单管理</vt:lpstr>
      <vt:lpstr>网站公告管理</vt:lpstr>
      <vt:lpstr>网站帮助管理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校内实训答辩</dc:title>
  <dc:creator>石 明皓</dc:creator>
  <cp:lastModifiedBy>石 明皓</cp:lastModifiedBy>
  <cp:revision>31</cp:revision>
  <dcterms:created xsi:type="dcterms:W3CDTF">2018-09-13T08:27:12Z</dcterms:created>
  <dcterms:modified xsi:type="dcterms:W3CDTF">2018-09-14T01:41:55Z</dcterms:modified>
</cp:coreProperties>
</file>